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Kosugi Maru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KosugiMaru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ecc16c8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ecc16c8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ecc16c81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ecc16c8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リリカはブラウザで流れる音楽や曲を聞いて、どの音楽や曲を聞き分けてその情報をユーザに提供するブラウザ拡張機能です。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ecc16c8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ecc16c8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現代の若者たちはみんなほとんどスマホを持って、音楽好きな人です。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スマホやパソコンで気にいた曲とかを聞いたら、その曲のタイトルや歌詞を調べたい気持ちあるでしょう。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ecc16c81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ecc16c8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そこで、うちのチームはリリカを開発しました。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ユーチューブやネットフリックスなどのメディアを見ているとき、BGMが流れるときがあるでしょう。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そのBGMは何なんという問にリリカが答える。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リリカは主にその曲のタイトル、</a:t>
            </a:r>
            <a:r>
              <a:rPr lang="en-GB" sz="1400"/>
              <a:t>アーティスト</a:t>
            </a:r>
            <a:r>
              <a:rPr lang="en-GB" sz="1400"/>
              <a:t>、そして歌詞を示します。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こんな情報でユーザがだいぶ満足だと思います。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ecc16c81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ecc16c81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ただ、それ以上の機能も備えました。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それは、歌詞の翻訳、似た曲のお勧め、マニュアル検索です</a:t>
            </a:r>
            <a:endParaRPr sz="16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ecc16c81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ecc16c8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</a:rPr>
              <a:t>システム構成なんですけれども、簡単に説明すると、技術的には、ブラウザのUIとバックエンドが連携する仕組みです。</a:t>
            </a:r>
            <a:r>
              <a:rPr lang="en-GB" sz="1700">
                <a:solidFill>
                  <a:schemeClr val="dk1"/>
                </a:solidFill>
              </a:rPr>
              <a:t>このシステムは、ブラウザで再生されている音楽を認識し、その歌詞や関連情報を提供するものです。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</a:rPr>
              <a:t>まず、ブラウザ拡張機能がリアルタイムで音声をキャプチャします。その音声データはPython Flaskサーバーに送られ、そこでACRCloudの技術を使って楽曲を特定し、Geniusから歌詞を取得します。さらに、Google Gemini AIが翻訳やより深い楽曲の分析情報を提供することで、ユーザーは曲に関する包括的な情報を得ることができます。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ecc16c81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ecc16c81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ecc16c81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ecc16c81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最後にチームメンバーを紹介します。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三人のチームで、バックエンドを管理したのは</a:t>
            </a:r>
            <a:r>
              <a:rPr lang="en-GB" sz="1700">
                <a:solidFill>
                  <a:schemeClr val="dk1"/>
                </a:solidFill>
              </a:rPr>
              <a:t>フォンで、フロントエンドは</a:t>
            </a:r>
            <a:r>
              <a:rPr lang="en-GB" sz="1700">
                <a:solidFill>
                  <a:schemeClr val="dk1"/>
                </a:solidFill>
              </a:rPr>
              <a:t>僕</a:t>
            </a:r>
            <a:r>
              <a:rPr lang="en-GB" sz="1700">
                <a:solidFill>
                  <a:schemeClr val="dk1"/>
                </a:solidFill>
              </a:rPr>
              <a:t>アルヴィンで、</a:t>
            </a:r>
            <a:r>
              <a:rPr lang="en-GB" sz="1700">
                <a:solidFill>
                  <a:schemeClr val="dk1"/>
                </a:solidFill>
              </a:rPr>
              <a:t>そして仲介者はナイミです</a:t>
            </a:r>
            <a:r>
              <a:rPr lang="en-GB" sz="1700">
                <a:solidFill>
                  <a:schemeClr val="dk1"/>
                </a:solidFill>
              </a:rPr>
              <a:t>。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以上で、ご清聴ありがとうございました！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Relationship Id="rId4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1" Type="http://schemas.openxmlformats.org/officeDocument/2006/relationships/image" Target="../media/image10.jpg"/><Relationship Id="rId10" Type="http://schemas.openxmlformats.org/officeDocument/2006/relationships/image" Target="../media/image16.png"/><Relationship Id="rId12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uongnphong.github.io" TargetMode="External"/><Relationship Id="rId4" Type="http://schemas.openxmlformats.org/officeDocument/2006/relationships/hyperlink" Target="https://github.com/alvinlienardi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hyperlink" Target="https://naiminafis.github.io/portfolio/" TargetMode="External"/><Relationship Id="rId8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6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99100" y="3295250"/>
            <a:ext cx="7945800" cy="8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580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音楽を聴けば、歌詞が見える</a:t>
            </a:r>
            <a:endParaRPr b="1" i="1" sz="4580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55" name="Google Shape;55;p13"/>
          <p:cNvSpPr txBox="1"/>
          <p:nvPr>
            <p:ph idx="4294967295" type="title"/>
          </p:nvPr>
        </p:nvSpPr>
        <p:spPr>
          <a:xfrm>
            <a:off x="1753575" y="4135550"/>
            <a:ext cx="591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i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(Moonπ・</a:t>
            </a:r>
            <a:r>
              <a:rPr b="1" i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ムーンパイ</a:t>
            </a:r>
            <a:r>
              <a:rPr b="1" i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)</a:t>
            </a:r>
            <a:endParaRPr b="1" i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00" y="3430488"/>
            <a:ext cx="404400" cy="4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s-797x336_v-fs_webp_94f929aa-da54-4677-ab8e-08277c8333cd_smal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568" y="225200"/>
            <a:ext cx="1111032" cy="4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51" y="225188"/>
            <a:ext cx="2546200" cy="3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lyrik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250" y="659400"/>
            <a:ext cx="2533500" cy="253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66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60800" y="425375"/>
            <a:ext cx="60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Lyrika </a:t>
            </a:r>
            <a:r>
              <a:rPr b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(</a:t>
            </a:r>
            <a:r>
              <a:rPr b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りりか</a:t>
            </a:r>
            <a:r>
              <a:rPr b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) とは</a:t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364E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55450" y="1152475"/>
            <a:ext cx="777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Kosugi Maru"/>
              <a:buChar char="●"/>
            </a:pPr>
            <a:r>
              <a:rPr lang="en-GB" sz="2300">
                <a:solidFill>
                  <a:srgbClr val="434343"/>
                </a:solidFill>
                <a:latin typeface="Kosugi Maru"/>
                <a:ea typeface="Kosugi Maru"/>
                <a:cs typeface="Kosugi Maru"/>
                <a:sym typeface="Kosugi Maru"/>
              </a:rPr>
              <a:t>英語の「Lyric」 + 日本語の「歌詞の歌(Ka)」組み合わせた造語</a:t>
            </a:r>
            <a:endParaRPr sz="2300">
              <a:solidFill>
                <a:srgbClr val="434343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Kosugi Maru"/>
              <a:buChar char="●"/>
            </a:pPr>
            <a:r>
              <a:rPr lang="en-GB" sz="2300">
                <a:solidFill>
                  <a:srgbClr val="434343"/>
                </a:solidFill>
                <a:latin typeface="Kosugi Maru"/>
                <a:ea typeface="Kosugi Maru"/>
                <a:cs typeface="Kosugi Maru"/>
                <a:sym typeface="Kosugi Maru"/>
              </a:rPr>
              <a:t>音楽や曲を聞き分けてるブラウザ拡張機能</a:t>
            </a:r>
            <a:endParaRPr sz="2300">
              <a:solidFill>
                <a:srgbClr val="434343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150" y="2344050"/>
            <a:ext cx="2626425" cy="26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6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60800" y="425375"/>
            <a:ext cx="60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どんな人に役立つ？(ターゲット)</a:t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16025" y="1495125"/>
            <a:ext cx="77745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2300"/>
              <a:buFont typeface="Kosugi Maru"/>
              <a:buChar char="●"/>
            </a:pPr>
            <a:r>
              <a:rPr lang="en-GB" sz="2300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「動画やコンテンツで流れるキャッチーな音楽を聴いて、なんて曲だろう？と気になるけど、調べるのが面倒…」と感じている一般のネットユーザー</a:t>
            </a:r>
            <a:endParaRPr sz="2300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400" y="3140850"/>
            <a:ext cx="1550626" cy="16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675" y="3140850"/>
            <a:ext cx="1550625" cy="15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59250" y="434200"/>
            <a:ext cx="35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ソリューションデモ</a:t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80" name="Google Shape;80;p16" title="ezgif-15525a8a58a027.gif"/>
          <p:cNvPicPr preferRelativeResize="0"/>
          <p:nvPr/>
        </p:nvPicPr>
        <p:blipFill rotWithShape="1">
          <a:blip r:embed="rId3">
            <a:alphaModFix/>
          </a:blip>
          <a:srcRect b="17685" l="19300" r="19950" t="14604"/>
          <a:stretch/>
        </p:blipFill>
        <p:spPr>
          <a:xfrm>
            <a:off x="1690801" y="1059175"/>
            <a:ext cx="5762400" cy="36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6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60800" y="425375"/>
            <a:ext cx="35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他の機能</a:t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364E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364E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377425" y="4345175"/>
            <a:ext cx="3588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⚙️ </a:t>
            </a:r>
            <a:r>
              <a:rPr b="1" lang="en-GB" sz="16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歌詞の翻訳</a:t>
            </a:r>
            <a:endParaRPr b="1" sz="16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83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417500" y="4345150"/>
            <a:ext cx="26793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🔎 </a:t>
            </a:r>
            <a:r>
              <a:rPr b="1" lang="en-GB" sz="15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似た感じの曲のおすすめ</a:t>
            </a:r>
            <a:endParaRPr b="1" sz="15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88" name="Google Shape;88;p17" title="ezgif-1c20893553fa6f.gif"/>
          <p:cNvPicPr preferRelativeResize="0"/>
          <p:nvPr/>
        </p:nvPicPr>
        <p:blipFill rotWithShape="1">
          <a:blip r:embed="rId3">
            <a:alphaModFix/>
          </a:blip>
          <a:srcRect b="25827" l="49765" r="29507" t="18100"/>
          <a:stretch/>
        </p:blipFill>
        <p:spPr>
          <a:xfrm>
            <a:off x="1142225" y="1010163"/>
            <a:ext cx="2183600" cy="33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 title="ezgif-1040b40573c3ce.gif"/>
          <p:cNvPicPr preferRelativeResize="0"/>
          <p:nvPr/>
        </p:nvPicPr>
        <p:blipFill rotWithShape="1">
          <a:blip r:embed="rId4">
            <a:alphaModFix/>
          </a:blip>
          <a:srcRect b="25785" l="49929" r="29421" t="18414"/>
          <a:stretch/>
        </p:blipFill>
        <p:spPr>
          <a:xfrm>
            <a:off x="5665350" y="1012063"/>
            <a:ext cx="2183600" cy="331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6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4427700" y="501175"/>
            <a:ext cx="3970500" cy="2229900"/>
          </a:xfrm>
          <a:prstGeom prst="roundRect">
            <a:avLst>
              <a:gd fmla="val 8237" name="adj"/>
            </a:avLst>
          </a:prstGeom>
          <a:solidFill>
            <a:srgbClr val="FFFC00"/>
          </a:solidFill>
          <a:ln cap="flat" cmpd="sng" w="9525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2"/>
                </a:solidFill>
                <a:latin typeface="Kosugi Maru"/>
                <a:ea typeface="Kosugi Maru"/>
                <a:cs typeface="Kosugi Maru"/>
                <a:sym typeface="Kosugi Maru"/>
              </a:rPr>
              <a:t>ブラウザUI</a:t>
            </a:r>
            <a:endParaRPr b="1">
              <a:solidFill>
                <a:schemeClr val="dk2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772175" y="2099800"/>
            <a:ext cx="29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システム構成</a:t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4853790" y="1026883"/>
            <a:ext cx="1241700" cy="325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08000" spcFirstLastPara="1" rIns="0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楽曲識別ボタン</a:t>
            </a:r>
            <a:endParaRPr sz="10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716286" y="1692719"/>
            <a:ext cx="3156000" cy="862800"/>
          </a:xfrm>
          <a:prstGeom prst="roundRect">
            <a:avLst>
              <a:gd fmla="val 7063" name="adj"/>
            </a:avLst>
          </a:prstGeom>
          <a:solidFill>
            <a:srgbClr val="FDFD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08000" spcFirstLastPara="1" rIns="0" wrap="square" tIns="72000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ブラウザ内バックエンド</a:t>
            </a:r>
            <a:endParaRPr sz="10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5170925" y="4327650"/>
            <a:ext cx="1888200" cy="572700"/>
          </a:xfrm>
          <a:prstGeom prst="roundRect">
            <a:avLst>
              <a:gd fmla="val 219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0000" lIns="36000" spcFirstLastPara="1" rIns="0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Kosugi Maru"/>
                <a:ea typeface="Kosugi Maru"/>
                <a:cs typeface="Kosugi Maru"/>
                <a:sym typeface="Kosugi Maru"/>
              </a:rPr>
              <a:t>音楽認識, 歌詞データベース, </a:t>
            </a:r>
            <a:r>
              <a:rPr lang="en-GB" sz="10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大規模言語モデル</a:t>
            </a:r>
            <a:r>
              <a:rPr lang="en-GB" sz="10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の</a:t>
            </a:r>
            <a:r>
              <a:rPr lang="en-GB" sz="10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API </a:t>
            </a:r>
            <a:endParaRPr sz="10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833500" y="2058350"/>
            <a:ext cx="1386900" cy="325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08000" spcFirstLastPara="1" rIns="0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音声キャプチャ &amp; 処理</a:t>
            </a:r>
            <a:endParaRPr sz="10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6742950" y="2046650"/>
            <a:ext cx="1019400" cy="325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08000" spcFirstLastPara="1" rIns="0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受信と処理</a:t>
            </a:r>
            <a:endParaRPr sz="10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6742959" y="1256909"/>
            <a:ext cx="1224500" cy="409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Kosugi Maru"/>
                <a:ea typeface="Kosugi Maru"/>
                <a:cs typeface="Kosugi Maru"/>
                <a:sym typeface="Kosugi Maru"/>
              </a:rPr>
              <a:t>Lyrika</a:t>
            </a:r>
            <a:r>
              <a:rPr lang="en-GB" sz="1000">
                <a:solidFill>
                  <a:schemeClr val="dk2"/>
                </a:solidFill>
                <a:latin typeface="Kosugi Maru"/>
                <a:ea typeface="Kosugi Maru"/>
                <a:cs typeface="Kosugi Maru"/>
                <a:sym typeface="Kosugi Maru"/>
              </a:rPr>
              <a:t> プアップ</a:t>
            </a:r>
            <a:endParaRPr sz="1000">
              <a:solidFill>
                <a:schemeClr val="dk2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>
            <a:off x="5173850" y="1348925"/>
            <a:ext cx="5400" cy="7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8"/>
          <p:cNvCxnSpPr>
            <a:endCxn id="104" idx="3"/>
          </p:cNvCxnSpPr>
          <p:nvPr/>
        </p:nvCxnSpPr>
        <p:spPr>
          <a:xfrm flipH="1" rot="5400000">
            <a:off x="7250525" y="1307550"/>
            <a:ext cx="1133100" cy="681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8"/>
          <p:cNvCxnSpPr>
            <a:stCxn id="100" idx="3"/>
          </p:cNvCxnSpPr>
          <p:nvPr/>
        </p:nvCxnSpPr>
        <p:spPr>
          <a:xfrm>
            <a:off x="7762350" y="2209400"/>
            <a:ext cx="395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825" y="1613425"/>
            <a:ext cx="275075" cy="275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07" name="Google Shape;107;p18"/>
          <p:cNvGrpSpPr/>
          <p:nvPr/>
        </p:nvGrpSpPr>
        <p:grpSpPr>
          <a:xfrm>
            <a:off x="7686150" y="413025"/>
            <a:ext cx="909400" cy="273600"/>
            <a:chOff x="7762400" y="368575"/>
            <a:chExt cx="909400" cy="273600"/>
          </a:xfrm>
        </p:grpSpPr>
        <p:pic>
          <p:nvPicPr>
            <p:cNvPr id="108" name="Google Shape;10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300" y="368575"/>
              <a:ext cx="273600" cy="273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09" name="Google Shape;10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400" y="368575"/>
              <a:ext cx="273600" cy="273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10" name="Google Shape;11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98200" y="368575"/>
              <a:ext cx="273600" cy="273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cxnSp>
        <p:nvCxnSpPr>
          <p:cNvPr id="111" name="Google Shape;111;p18"/>
          <p:cNvCxnSpPr>
            <a:stCxn id="98" idx="3"/>
            <a:endCxn id="100" idx="2"/>
          </p:cNvCxnSpPr>
          <p:nvPr/>
        </p:nvCxnSpPr>
        <p:spPr>
          <a:xfrm flipH="1" rot="10800000">
            <a:off x="7059125" y="2372100"/>
            <a:ext cx="193500" cy="2241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8"/>
          <p:cNvSpPr/>
          <p:nvPr/>
        </p:nvSpPr>
        <p:spPr>
          <a:xfrm>
            <a:off x="4606200" y="3089800"/>
            <a:ext cx="3156000" cy="1068900"/>
          </a:xfrm>
          <a:prstGeom prst="roundRect">
            <a:avLst>
              <a:gd fmla="val 22079" name="adj"/>
            </a:avLst>
          </a:prstGeom>
          <a:solidFill>
            <a:srgbClr val="FFFC00"/>
          </a:solidFill>
          <a:ln cap="flat" cmpd="sng" w="9525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108000" spcFirstLastPara="1" rIns="0" wrap="square" tIns="72000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Flaskサーバーのバックエンド</a:t>
            </a:r>
            <a:endParaRPr b="1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5248325" y="3582299"/>
            <a:ext cx="1733400" cy="372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08000" spcFirstLastPara="1" rIns="0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楽曲識別, 歌詞取得, </a:t>
            </a:r>
            <a:endParaRPr sz="10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95959"/>
                </a:solidFill>
                <a:latin typeface="Kosugi Maru"/>
                <a:ea typeface="Kosugi Maru"/>
                <a:cs typeface="Kosugi Maru"/>
                <a:sym typeface="Kosugi Maru"/>
              </a:rPr>
              <a:t>AI強化</a:t>
            </a:r>
            <a:endParaRPr sz="1000">
              <a:solidFill>
                <a:srgbClr val="595959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cxnSp>
        <p:nvCxnSpPr>
          <p:cNvPr id="114" name="Google Shape;114;p18"/>
          <p:cNvCxnSpPr>
            <a:stCxn id="99" idx="1"/>
            <a:endCxn id="113" idx="1"/>
          </p:cNvCxnSpPr>
          <p:nvPr/>
        </p:nvCxnSpPr>
        <p:spPr>
          <a:xfrm>
            <a:off x="4833500" y="2221100"/>
            <a:ext cx="414900" cy="1547400"/>
          </a:xfrm>
          <a:prstGeom prst="bentConnector3">
            <a:avLst>
              <a:gd fmla="val -573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5" name="Google Shape;115;p18"/>
          <p:cNvGrpSpPr/>
          <p:nvPr/>
        </p:nvGrpSpPr>
        <p:grpSpPr>
          <a:xfrm>
            <a:off x="7389188" y="3035600"/>
            <a:ext cx="586724" cy="273600"/>
            <a:chOff x="7459200" y="2878350"/>
            <a:chExt cx="586724" cy="273600"/>
          </a:xfrm>
        </p:grpSpPr>
        <p:pic>
          <p:nvPicPr>
            <p:cNvPr id="116" name="Google Shape;116;p18"/>
            <p:cNvPicPr preferRelativeResize="0"/>
            <p:nvPr/>
          </p:nvPicPr>
          <p:blipFill rotWithShape="1">
            <a:blip r:embed="rId7">
              <a:alphaModFix/>
            </a:blip>
            <a:srcRect b="0" l="0" r="65602" t="0"/>
            <a:stretch/>
          </p:blipFill>
          <p:spPr>
            <a:xfrm>
              <a:off x="7772325" y="2878350"/>
              <a:ext cx="273599" cy="273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17" name="Google Shape;117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59200" y="2878350"/>
              <a:ext cx="273600" cy="273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cxnSp>
        <p:nvCxnSpPr>
          <p:cNvPr id="118" name="Google Shape;118;p18"/>
          <p:cNvCxnSpPr>
            <a:stCxn id="113" idx="2"/>
            <a:endCxn id="98" idx="0"/>
          </p:cNvCxnSpPr>
          <p:nvPr/>
        </p:nvCxnSpPr>
        <p:spPr>
          <a:xfrm>
            <a:off x="6115025" y="3954899"/>
            <a:ext cx="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" name="Google Shape;11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8676" y="4267125"/>
            <a:ext cx="273599" cy="273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8" title="lyrika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1725" y="834300"/>
            <a:ext cx="494700" cy="49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0" name="Google Shape;120;p18" title="48a09fb46e00022a692e459b917a2848.jpg"/>
          <p:cNvPicPr preferRelativeResize="0"/>
          <p:nvPr/>
        </p:nvPicPr>
        <p:blipFill rotWithShape="1">
          <a:blip r:embed="rId11">
            <a:alphaModFix/>
          </a:blip>
          <a:srcRect b="8767" l="6897" r="6888" t="5017"/>
          <a:stretch/>
        </p:blipFill>
        <p:spPr>
          <a:xfrm>
            <a:off x="7253388" y="4260236"/>
            <a:ext cx="275100" cy="287400"/>
          </a:xfrm>
          <a:prstGeom prst="ellipse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18" title="download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09600" y="4267125"/>
            <a:ext cx="273600" cy="2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66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60800" y="425375"/>
            <a:ext cx="35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364E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364E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364E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1125" y="1787400"/>
            <a:ext cx="86718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80000" wrap="square" tIns="914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400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「</a:t>
            </a:r>
            <a:r>
              <a:rPr lang="en-GB" sz="3400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曲名や歌詞の悩み、Lyrikaでスッキリ解決しましょう</a:t>
            </a:r>
            <a:r>
              <a:rPr lang="en-GB" sz="3400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！」💡</a:t>
            </a:r>
            <a:endParaRPr sz="3400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6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開発チーム ・ サマー</a:t>
            </a:r>
            <a:endParaRPr b="1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661275" y="3333775"/>
            <a:ext cx="18000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GB" sz="1665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Duong Nam Phong</a:t>
            </a:r>
            <a:endParaRPr b="1" sz="1665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-GB" sz="1165" u="sng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duongnphong.github.io</a:t>
            </a:r>
            <a:endParaRPr sz="1165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038400" y="1582325"/>
            <a:ext cx="27636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1650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Alvin Sebastian Lienardi</a:t>
            </a:r>
            <a:endParaRPr b="1" sz="1650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150" u="sng">
                <a:latin typeface="Kosugi Maru"/>
                <a:ea typeface="Kosugi Maru"/>
                <a:cs typeface="Kosugi Maru"/>
                <a:sym typeface="Kosugi Maru"/>
                <a:hlinkClick r:id="rId4"/>
              </a:rPr>
              <a:t>alvinlienardi.github.io</a:t>
            </a:r>
            <a:endParaRPr sz="1150"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50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450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135" name="Google Shape;135;p20" title="arashiyama01 squar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0200" y="2687826"/>
            <a:ext cx="1800000" cy="1800000"/>
          </a:xfrm>
          <a:prstGeom prst="ellipse">
            <a:avLst/>
          </a:prstGeom>
          <a:noFill/>
          <a:ln cap="flat" cmpd="sng" w="38100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6">
            <a:alphaModFix/>
          </a:blip>
          <a:srcRect b="8019" l="6332" r="6315" t="6305"/>
          <a:stretch/>
        </p:blipFill>
        <p:spPr>
          <a:xfrm>
            <a:off x="661275" y="1430413"/>
            <a:ext cx="1800000" cy="1800000"/>
          </a:xfrm>
          <a:prstGeom prst="ellipse">
            <a:avLst/>
          </a:prstGeom>
          <a:noFill/>
          <a:ln cap="flat" cmpd="sng" w="38100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5802000" y="3320575"/>
            <a:ext cx="27636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1650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</a:rPr>
              <a:t>Naimi Nafis</a:t>
            </a:r>
            <a:endParaRPr b="1" sz="1650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150" u="sng">
                <a:solidFill>
                  <a:srgbClr val="474747"/>
                </a:solidFill>
                <a:latin typeface="Kosugi Maru"/>
                <a:ea typeface="Kosugi Maru"/>
                <a:cs typeface="Kosugi Maru"/>
                <a:sym typeface="Kosugi Maru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naiminafis.github.io</a:t>
            </a:r>
            <a:endParaRPr sz="1150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450">
              <a:solidFill>
                <a:srgbClr val="474747"/>
              </a:solidFill>
              <a:latin typeface="Kosugi Maru"/>
              <a:ea typeface="Kosugi Maru"/>
              <a:cs typeface="Kosugi Maru"/>
              <a:sym typeface="Kosugi Maru"/>
            </a:endParaRPr>
          </a:p>
        </p:txBody>
      </p:sp>
      <p:pic>
        <p:nvPicPr>
          <p:cNvPr id="138" name="Google Shape;138;p20" title="20250214_061528325_iOS.JPG"/>
          <p:cNvPicPr preferRelativeResize="0"/>
          <p:nvPr/>
        </p:nvPicPr>
        <p:blipFill rotWithShape="1">
          <a:blip r:embed="rId8">
            <a:alphaModFix/>
          </a:blip>
          <a:srcRect b="30300" l="32750" r="34220" t="44926"/>
          <a:stretch/>
        </p:blipFill>
        <p:spPr>
          <a:xfrm>
            <a:off x="6283800" y="1390101"/>
            <a:ext cx="1800000" cy="1800000"/>
          </a:xfrm>
          <a:prstGeom prst="ellipse">
            <a:avLst/>
          </a:prstGeom>
          <a:noFill/>
          <a:ln cap="flat" cmpd="sng" w="38100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